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unito Sans Bold" charset="1" panose="00000800000000000000"/>
      <p:regular r:id="rId10"/>
    </p:embeddedFont>
    <p:embeddedFont>
      <p:font typeface="Nunito Sans Bold Bold" charset="1" panose="00000900000000000000"/>
      <p:regular r:id="rId11"/>
    </p:embeddedFont>
    <p:embeddedFont>
      <p:font typeface="Nunito Sans Bold Italics" charset="1" panose="00000800000000000000"/>
      <p:regular r:id="rId12"/>
    </p:embeddedFont>
    <p:embeddedFont>
      <p:font typeface="Nunito Sans Bold Bold Italics" charset="1" panose="00000900000000000000"/>
      <p:regular r:id="rId13"/>
    </p:embeddedFont>
    <p:embeddedFont>
      <p:font typeface="Nunito Sans Regular" charset="1" panose="00000500000000000000"/>
      <p:regular r:id="rId14"/>
    </p:embeddedFont>
    <p:embeddedFont>
      <p:font typeface="Nunito Sans Regular Bold" charset="1" panose="00000700000000000000"/>
      <p:regular r:id="rId15"/>
    </p:embeddedFont>
    <p:embeddedFont>
      <p:font typeface="Nunito Sans Regular Italics" charset="1" panose="00000500000000000000"/>
      <p:regular r:id="rId16"/>
    </p:embeddedFont>
    <p:embeddedFont>
      <p:font typeface="Nunito Sans Regular Bold Italics" charset="1" panose="00000700000000000000"/>
      <p:regular r:id="rId17"/>
    </p:embeddedFont>
    <p:embeddedFont>
      <p:font typeface="Nunito Sans Black" charset="1" panose="00000A00000000000000"/>
      <p:regular r:id="rId18"/>
    </p:embeddedFont>
    <p:embeddedFont>
      <p:font typeface="Nunito Sans Black Italics"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2.png" Type="http://schemas.openxmlformats.org/officeDocument/2006/relationships/image"/><Relationship Id="rId5"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sv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svg" Type="http://schemas.openxmlformats.org/officeDocument/2006/relationships/image"/><Relationship Id="rId3" Target="../media/image17.svg" Type="http://schemas.openxmlformats.org/officeDocument/2006/relationships/image"/><Relationship Id="rId4" Target="../media/image18.svg" Type="http://schemas.openxmlformats.org/officeDocument/2006/relationships/image"/><Relationship Id="rId5" Target="../media/image19.svg" Type="http://schemas.openxmlformats.org/officeDocument/2006/relationships/image"/><Relationship Id="rId6"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blipFill>
          <a:blip r:embed="rId2"/>
          <a:srcRect l="921" t="0" r="1029" b="1916"/>
          <a:stretch>
            <a:fillRect/>
          </a:stretch>
        </a:blipFill>
      </p:bgPr>
    </p:bg>
    <p:spTree>
      <p:nvGrpSpPr>
        <p:cNvPr id="1" name=""/>
        <p:cNvGrpSpPr/>
        <p:nvPr/>
      </p:nvGrpSpPr>
      <p:grpSpPr>
        <a:xfrm>
          <a:off x="0" y="0"/>
          <a:ext cx="0" cy="0"/>
          <a:chOff x="0" y="0"/>
          <a:chExt cx="0" cy="0"/>
        </a:xfrm>
      </p:grpSpPr>
      <p:grpSp>
        <p:nvGrpSpPr>
          <p:cNvPr name="Group 2" id="2"/>
          <p:cNvGrpSpPr/>
          <p:nvPr/>
        </p:nvGrpSpPr>
        <p:grpSpPr>
          <a:xfrm rot="0">
            <a:off x="779053" y="2393556"/>
            <a:ext cx="8589341" cy="2772804"/>
            <a:chOff x="0" y="0"/>
            <a:chExt cx="11452454" cy="3697071"/>
          </a:xfrm>
        </p:grpSpPr>
        <p:sp>
          <p:nvSpPr>
            <p:cNvPr name="TextBox 3" id="3"/>
            <p:cNvSpPr txBox="true"/>
            <p:nvPr/>
          </p:nvSpPr>
          <p:spPr>
            <a:xfrm rot="0">
              <a:off x="0" y="-9525"/>
              <a:ext cx="11452454" cy="1675765"/>
            </a:xfrm>
            <a:prstGeom prst="rect">
              <a:avLst/>
            </a:prstGeom>
          </p:spPr>
          <p:txBody>
            <a:bodyPr anchor="t" rtlCol="false" tIns="0" lIns="0" bIns="0" rIns="0">
              <a:spAutoFit/>
            </a:bodyPr>
            <a:lstStyle/>
            <a:p>
              <a:pPr>
                <a:lnSpc>
                  <a:spcPts val="9839"/>
                </a:lnSpc>
              </a:pPr>
              <a:r>
                <a:rPr lang="en-US" sz="8199">
                  <a:solidFill>
                    <a:srgbClr val="F9FCFF"/>
                  </a:solidFill>
                  <a:latin typeface="Nunito Sans Bold"/>
                </a:rPr>
                <a:t>MeetFit</a:t>
              </a:r>
            </a:p>
          </p:txBody>
        </p:sp>
        <p:sp>
          <p:nvSpPr>
            <p:cNvPr name="TextBox 4" id="4"/>
            <p:cNvSpPr txBox="true"/>
            <p:nvPr/>
          </p:nvSpPr>
          <p:spPr>
            <a:xfrm rot="0">
              <a:off x="0" y="3173277"/>
              <a:ext cx="11452454" cy="523794"/>
            </a:xfrm>
            <a:prstGeom prst="rect">
              <a:avLst/>
            </a:prstGeom>
          </p:spPr>
          <p:txBody>
            <a:bodyPr anchor="t" rtlCol="false" tIns="0" lIns="0" bIns="0" rIns="0">
              <a:spAutoFit/>
            </a:bodyPr>
            <a:lstStyle/>
            <a:p>
              <a:pPr>
                <a:lnSpc>
                  <a:spcPts val="3359"/>
                </a:lnSpc>
              </a:pPr>
            </a:p>
          </p:txBody>
        </p:sp>
        <p:sp>
          <p:nvSpPr>
            <p:cNvPr name="AutoShape 5" id="5"/>
            <p:cNvSpPr/>
            <p:nvPr/>
          </p:nvSpPr>
          <p:spPr>
            <a:xfrm rot="0">
              <a:off x="0" y="2432459"/>
              <a:ext cx="10058284" cy="12700"/>
            </a:xfrm>
            <a:prstGeom prst="rect">
              <a:avLst/>
            </a:prstGeom>
            <a:solidFill>
              <a:srgbClr val="F9FCFF"/>
            </a:solidFill>
          </p:spPr>
        </p:sp>
      </p:grpSp>
      <p:pic>
        <p:nvPicPr>
          <p:cNvPr name="Picture 6" id="6"/>
          <p:cNvPicPr>
            <a:picLocks noChangeAspect="true"/>
          </p:cNvPicPr>
          <p:nvPr/>
        </p:nvPicPr>
        <p:blipFill>
          <a:blip r:embed="rId3"/>
          <a:srcRect l="0" t="0" r="0" b="0"/>
          <a:stretch>
            <a:fillRect/>
          </a:stretch>
        </p:blipFill>
        <p:spPr>
          <a:xfrm flipH="false" flipV="false" rot="0">
            <a:off x="16053923" y="8302956"/>
            <a:ext cx="2185008" cy="2185008"/>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9FCFF"/>
        </a:solidFill>
      </p:bgPr>
    </p:bg>
    <p:spTree>
      <p:nvGrpSpPr>
        <p:cNvPr id="1" name=""/>
        <p:cNvGrpSpPr/>
        <p:nvPr/>
      </p:nvGrpSpPr>
      <p:grpSpPr>
        <a:xfrm>
          <a:off x="0" y="0"/>
          <a:ext cx="0" cy="0"/>
          <a:chOff x="0" y="0"/>
          <a:chExt cx="0" cy="0"/>
        </a:xfrm>
      </p:grpSpPr>
      <p:sp>
        <p:nvSpPr>
          <p:cNvPr name="AutoShape 2" id="2"/>
          <p:cNvSpPr/>
          <p:nvPr/>
        </p:nvSpPr>
        <p:spPr>
          <a:xfrm rot="0">
            <a:off x="6515089" y="1028700"/>
            <a:ext cx="9563" cy="8229600"/>
          </a:xfrm>
          <a:prstGeom prst="rect">
            <a:avLst/>
          </a:prstGeom>
          <a:solidFill>
            <a:srgbClr val="C0F0F7"/>
          </a:solidFill>
        </p:spPr>
      </p:sp>
      <p:grpSp>
        <p:nvGrpSpPr>
          <p:cNvPr name="Group 3" id="3"/>
          <p:cNvGrpSpPr/>
          <p:nvPr/>
        </p:nvGrpSpPr>
        <p:grpSpPr>
          <a:xfrm rot="0">
            <a:off x="7751705" y="1588770"/>
            <a:ext cx="8589341" cy="4155423"/>
            <a:chOff x="0" y="0"/>
            <a:chExt cx="11452454" cy="5540565"/>
          </a:xfrm>
        </p:grpSpPr>
        <p:sp>
          <p:nvSpPr>
            <p:cNvPr name="AutoShape 4" id="4"/>
            <p:cNvSpPr/>
            <p:nvPr/>
          </p:nvSpPr>
          <p:spPr>
            <a:xfrm rot="0">
              <a:off x="0" y="1133172"/>
              <a:ext cx="11452454" cy="12860"/>
            </a:xfrm>
            <a:prstGeom prst="rect">
              <a:avLst/>
            </a:prstGeom>
            <a:solidFill>
              <a:srgbClr val="C0F0F7"/>
            </a:solidFill>
          </p:spPr>
        </p:sp>
        <p:sp>
          <p:nvSpPr>
            <p:cNvPr name="TextBox 5" id="5"/>
            <p:cNvSpPr txBox="true"/>
            <p:nvPr/>
          </p:nvSpPr>
          <p:spPr>
            <a:xfrm rot="0">
              <a:off x="0" y="1556574"/>
              <a:ext cx="11452454" cy="3983990"/>
            </a:xfrm>
            <a:prstGeom prst="rect">
              <a:avLst/>
            </a:prstGeom>
          </p:spPr>
          <p:txBody>
            <a:bodyPr anchor="t" rtlCol="false" tIns="0" lIns="0" bIns="0" rIns="0">
              <a:spAutoFit/>
            </a:bodyPr>
            <a:lstStyle/>
            <a:p>
              <a:pPr>
                <a:lnSpc>
                  <a:spcPts val="3500"/>
                </a:lnSpc>
              </a:pPr>
              <a:r>
                <a:rPr lang="en-US" sz="2499">
                  <a:solidFill>
                    <a:srgbClr val="1B344D"/>
                  </a:solidFill>
                  <a:latin typeface="Nunito Sans Regular Bold"/>
                </a:rPr>
                <a:t>MeetFit</a:t>
              </a:r>
              <a:r>
                <a:rPr lang="en-US" sz="1740">
                  <a:solidFill>
                    <a:srgbClr val="1B344D"/>
                  </a:solidFill>
                  <a:latin typeface="Arimo"/>
                </a:rPr>
                <a:t> is a web app designed for women who want to get fit. Through the web-app they can explore various fitness activities in their locality. Not only does this provide them with an opportunity to connect with other women having the same fitness interest but also form pairs or groups to participate in with them.</a:t>
              </a:r>
            </a:p>
            <a:p>
              <a:pPr algn="l">
                <a:lnSpc>
                  <a:spcPts val="2800"/>
                </a:lnSpc>
              </a:pPr>
            </a:p>
          </p:txBody>
        </p:sp>
        <p:sp>
          <p:nvSpPr>
            <p:cNvPr name="TextBox 6" id="6"/>
            <p:cNvSpPr txBox="true"/>
            <p:nvPr/>
          </p:nvSpPr>
          <p:spPr>
            <a:xfrm rot="0">
              <a:off x="0" y="-28575"/>
              <a:ext cx="11452454" cy="694055"/>
            </a:xfrm>
            <a:prstGeom prst="rect">
              <a:avLst/>
            </a:prstGeom>
          </p:spPr>
          <p:txBody>
            <a:bodyPr anchor="t" rtlCol="false" tIns="0" lIns="0" bIns="0" rIns="0">
              <a:spAutoFit/>
            </a:bodyPr>
            <a:lstStyle/>
            <a:p>
              <a:pPr algn="l">
                <a:lnSpc>
                  <a:spcPts val="4290"/>
                </a:lnSpc>
              </a:pPr>
              <a:r>
                <a:rPr lang="en-US" sz="3300" spc="132">
                  <a:solidFill>
                    <a:srgbClr val="1B344D"/>
                  </a:solidFill>
                  <a:latin typeface="Nunito Sans Bold Bold"/>
                </a:rPr>
                <a:t>ABOUT MEETFIT</a:t>
              </a:r>
            </a:p>
          </p:txBody>
        </p:sp>
      </p:grpSp>
      <p:pic>
        <p:nvPicPr>
          <p:cNvPr name="Picture 7" id="7"/>
          <p:cNvPicPr>
            <a:picLocks noChangeAspect="true"/>
          </p:cNvPicPr>
          <p:nvPr/>
        </p:nvPicPr>
        <p:blipFill>
          <a:blip r:embed="rId2"/>
          <a:srcRect l="0" t="0" r="0" b="0"/>
          <a:stretch>
            <a:fillRect/>
          </a:stretch>
        </p:blipFill>
        <p:spPr>
          <a:xfrm flipH="false" flipV="false" rot="0">
            <a:off x="16102992" y="8390702"/>
            <a:ext cx="2185008" cy="2185008"/>
          </a:xfrm>
          <a:prstGeom prst="rect">
            <a:avLst/>
          </a:prstGeom>
        </p:spPr>
      </p:pic>
      <p:pic>
        <p:nvPicPr>
          <p:cNvPr name="Picture 8" id="8"/>
          <p:cNvPicPr>
            <a:picLocks noChangeAspect="true"/>
          </p:cNvPicPr>
          <p:nvPr/>
        </p:nvPicPr>
        <p:blipFill>
          <a:blip r:embed="rId3"/>
          <a:srcRect l="0" t="6366" r="0" b="0"/>
          <a:stretch>
            <a:fillRect/>
          </a:stretch>
        </p:blipFill>
        <p:spPr>
          <a:xfrm flipH="false" flipV="false" rot="0">
            <a:off x="1028700" y="5528169"/>
            <a:ext cx="6545937" cy="3447673"/>
          </a:xfrm>
          <a:prstGeom prst="rect">
            <a:avLst/>
          </a:prstGeom>
        </p:spPr>
      </p:pic>
      <p:sp>
        <p:nvSpPr>
          <p:cNvPr name="TextBox 9" id="9"/>
          <p:cNvSpPr txBox="true"/>
          <p:nvPr/>
        </p:nvSpPr>
        <p:spPr>
          <a:xfrm rot="0">
            <a:off x="1028700" y="1028700"/>
            <a:ext cx="4554087" cy="1120140"/>
          </a:xfrm>
          <a:prstGeom prst="rect">
            <a:avLst/>
          </a:prstGeom>
        </p:spPr>
        <p:txBody>
          <a:bodyPr anchor="t" rtlCol="false" tIns="0" lIns="0" bIns="0" rIns="0">
            <a:spAutoFit/>
          </a:bodyPr>
          <a:lstStyle/>
          <a:p>
            <a:pPr algn="l">
              <a:lnSpc>
                <a:spcPts val="8879"/>
              </a:lnSpc>
            </a:pPr>
            <a:r>
              <a:rPr lang="en-US" sz="7399">
                <a:solidFill>
                  <a:srgbClr val="1B344D"/>
                </a:solidFill>
                <a:latin typeface="Nunito Sans Black"/>
              </a:rPr>
              <a:t>MeetFit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9FC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7736"/>
          <a:stretch>
            <a:fillRect/>
          </a:stretch>
        </p:blipFill>
        <p:spPr>
          <a:xfrm flipH="false" flipV="false" rot="0">
            <a:off x="1463781" y="2091776"/>
            <a:ext cx="3808605" cy="3795074"/>
          </a:xfrm>
          <a:prstGeom prst="rect">
            <a:avLst/>
          </a:prstGeom>
        </p:spPr>
      </p:pic>
      <p:pic>
        <p:nvPicPr>
          <p:cNvPr name="Picture 3" id="3"/>
          <p:cNvPicPr>
            <a:picLocks noChangeAspect="true"/>
          </p:cNvPicPr>
          <p:nvPr/>
        </p:nvPicPr>
        <p:blipFill>
          <a:blip r:embed="rId3"/>
          <a:srcRect l="10995" t="6305" r="17371" b="0"/>
          <a:stretch>
            <a:fillRect/>
          </a:stretch>
        </p:blipFill>
        <p:spPr>
          <a:xfrm flipH="false" flipV="false" rot="0">
            <a:off x="7200830" y="2496359"/>
            <a:ext cx="3886341" cy="3390492"/>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6102992" y="8462976"/>
            <a:ext cx="2185008" cy="2185008"/>
          </a:xfrm>
          <a:prstGeom prst="rect">
            <a:avLst/>
          </a:prstGeom>
        </p:spPr>
      </p:pic>
      <p:pic>
        <p:nvPicPr>
          <p:cNvPr name="Picture 5" id="5"/>
          <p:cNvPicPr>
            <a:picLocks noChangeAspect="true"/>
          </p:cNvPicPr>
          <p:nvPr/>
        </p:nvPicPr>
        <p:blipFill>
          <a:blip r:embed="rId5"/>
          <a:srcRect l="26530" t="0" r="26283" b="11147"/>
          <a:stretch>
            <a:fillRect/>
          </a:stretch>
        </p:blipFill>
        <p:spPr>
          <a:xfrm flipH="false" flipV="false" rot="0">
            <a:off x="13315203" y="2496359"/>
            <a:ext cx="3122297" cy="3390492"/>
          </a:xfrm>
          <a:prstGeom prst="rect">
            <a:avLst/>
          </a:prstGeom>
        </p:spPr>
      </p:pic>
      <p:grpSp>
        <p:nvGrpSpPr>
          <p:cNvPr name="Group 6" id="6"/>
          <p:cNvGrpSpPr/>
          <p:nvPr/>
        </p:nvGrpSpPr>
        <p:grpSpPr>
          <a:xfrm rot="0">
            <a:off x="1730505" y="6360681"/>
            <a:ext cx="3000609" cy="2409863"/>
            <a:chOff x="0" y="0"/>
            <a:chExt cx="4000812" cy="3213151"/>
          </a:xfrm>
        </p:grpSpPr>
        <p:sp>
          <p:nvSpPr>
            <p:cNvPr name="TextBox 7" id="7"/>
            <p:cNvSpPr txBox="true"/>
            <p:nvPr/>
          </p:nvSpPr>
          <p:spPr>
            <a:xfrm rot="0">
              <a:off x="0" y="980491"/>
              <a:ext cx="4000812" cy="2232660"/>
            </a:xfrm>
            <a:prstGeom prst="rect">
              <a:avLst/>
            </a:prstGeom>
          </p:spPr>
          <p:txBody>
            <a:bodyPr anchor="t" rtlCol="false" tIns="0" lIns="0" bIns="0" rIns="0">
              <a:spAutoFit/>
            </a:bodyPr>
            <a:lstStyle/>
            <a:p>
              <a:pPr algn="ctr">
                <a:lnSpc>
                  <a:spcPts val="3359"/>
                </a:lnSpc>
              </a:pPr>
              <a:r>
                <a:rPr lang="en-US" sz="2399">
                  <a:solidFill>
                    <a:srgbClr val="1B344D"/>
                  </a:solidFill>
                  <a:latin typeface="Nunito Sans Regular"/>
                </a:rPr>
                <a:t>It is always difficult to take the first step towards fitness on your own.</a:t>
              </a:r>
            </a:p>
          </p:txBody>
        </p:sp>
        <p:sp>
          <p:nvSpPr>
            <p:cNvPr name="TextBox 8" id="8"/>
            <p:cNvSpPr txBox="true"/>
            <p:nvPr/>
          </p:nvSpPr>
          <p:spPr>
            <a:xfrm rot="0">
              <a:off x="0" y="-57150"/>
              <a:ext cx="4000812" cy="700617"/>
            </a:xfrm>
            <a:prstGeom prst="rect">
              <a:avLst/>
            </a:prstGeom>
          </p:spPr>
          <p:txBody>
            <a:bodyPr anchor="t" rtlCol="false" tIns="0" lIns="0" bIns="0" rIns="0">
              <a:spAutoFit/>
            </a:bodyPr>
            <a:lstStyle/>
            <a:p>
              <a:pPr algn="ctr">
                <a:lnSpc>
                  <a:spcPts val="4480"/>
                </a:lnSpc>
              </a:pPr>
              <a:r>
                <a:rPr lang="en-US" sz="3200">
                  <a:solidFill>
                    <a:srgbClr val="1B344D"/>
                  </a:solidFill>
                  <a:latin typeface="Nunito Sans Regular Bold"/>
                </a:rPr>
                <a:t>Motivation</a:t>
              </a:r>
            </a:p>
          </p:txBody>
        </p:sp>
      </p:grpSp>
      <p:grpSp>
        <p:nvGrpSpPr>
          <p:cNvPr name="Group 9" id="9"/>
          <p:cNvGrpSpPr/>
          <p:nvPr/>
        </p:nvGrpSpPr>
        <p:grpSpPr>
          <a:xfrm rot="0">
            <a:off x="7643696" y="6360681"/>
            <a:ext cx="3000609" cy="2973743"/>
            <a:chOff x="0" y="0"/>
            <a:chExt cx="4000812" cy="3964991"/>
          </a:xfrm>
        </p:grpSpPr>
        <p:sp>
          <p:nvSpPr>
            <p:cNvPr name="TextBox 10" id="10"/>
            <p:cNvSpPr txBox="true"/>
            <p:nvPr/>
          </p:nvSpPr>
          <p:spPr>
            <a:xfrm rot="0">
              <a:off x="0" y="1732331"/>
              <a:ext cx="4000812" cy="2232660"/>
            </a:xfrm>
            <a:prstGeom prst="rect">
              <a:avLst/>
            </a:prstGeom>
          </p:spPr>
          <p:txBody>
            <a:bodyPr anchor="t" rtlCol="false" tIns="0" lIns="0" bIns="0" rIns="0">
              <a:spAutoFit/>
            </a:bodyPr>
            <a:lstStyle/>
            <a:p>
              <a:pPr algn="ctr">
                <a:lnSpc>
                  <a:spcPts val="3359"/>
                </a:lnSpc>
              </a:pPr>
              <a:r>
                <a:rPr lang="en-US" sz="2399">
                  <a:solidFill>
                    <a:srgbClr val="1B344D"/>
                  </a:solidFill>
                  <a:latin typeface="Nunito Sans Regular"/>
                </a:rPr>
                <a:t>Women experience sexual harassment at male-dominated fitness centres.</a:t>
              </a:r>
            </a:p>
          </p:txBody>
        </p:sp>
        <p:sp>
          <p:nvSpPr>
            <p:cNvPr name="TextBox 11" id="11"/>
            <p:cNvSpPr txBox="true"/>
            <p:nvPr/>
          </p:nvSpPr>
          <p:spPr>
            <a:xfrm rot="0">
              <a:off x="0" y="-57150"/>
              <a:ext cx="4000812" cy="1452457"/>
            </a:xfrm>
            <a:prstGeom prst="rect">
              <a:avLst/>
            </a:prstGeom>
          </p:spPr>
          <p:txBody>
            <a:bodyPr anchor="t" rtlCol="false" tIns="0" lIns="0" bIns="0" rIns="0">
              <a:spAutoFit/>
            </a:bodyPr>
            <a:lstStyle/>
            <a:p>
              <a:pPr algn="ctr">
                <a:lnSpc>
                  <a:spcPts val="4480"/>
                </a:lnSpc>
              </a:pPr>
              <a:r>
                <a:rPr lang="en-US" sz="3200">
                  <a:solidFill>
                    <a:srgbClr val="1B344D"/>
                  </a:solidFill>
                  <a:latin typeface="Nunito Sans Regular Bold"/>
                </a:rPr>
                <a:t>Unsafe Environment</a:t>
              </a:r>
            </a:p>
          </p:txBody>
        </p:sp>
      </p:grpSp>
      <p:grpSp>
        <p:nvGrpSpPr>
          <p:cNvPr name="Group 12" id="12"/>
          <p:cNvGrpSpPr/>
          <p:nvPr/>
        </p:nvGrpSpPr>
        <p:grpSpPr>
          <a:xfrm rot="0">
            <a:off x="13436891" y="6360681"/>
            <a:ext cx="3000609" cy="2836583"/>
            <a:chOff x="0" y="0"/>
            <a:chExt cx="4000812" cy="3782111"/>
          </a:xfrm>
        </p:grpSpPr>
        <p:sp>
          <p:nvSpPr>
            <p:cNvPr name="TextBox 13" id="13"/>
            <p:cNvSpPr txBox="true"/>
            <p:nvPr/>
          </p:nvSpPr>
          <p:spPr>
            <a:xfrm rot="0">
              <a:off x="0" y="980491"/>
              <a:ext cx="4000812" cy="2801620"/>
            </a:xfrm>
            <a:prstGeom prst="rect">
              <a:avLst/>
            </a:prstGeom>
          </p:spPr>
          <p:txBody>
            <a:bodyPr anchor="t" rtlCol="false" tIns="0" lIns="0" bIns="0" rIns="0">
              <a:spAutoFit/>
            </a:bodyPr>
            <a:lstStyle/>
            <a:p>
              <a:pPr algn="ctr">
                <a:lnSpc>
                  <a:spcPts val="3359"/>
                </a:lnSpc>
              </a:pPr>
              <a:r>
                <a:rPr lang="en-US" sz="2399">
                  <a:solidFill>
                    <a:srgbClr val="1B344D"/>
                  </a:solidFill>
                  <a:latin typeface="Nunito Sans Regular"/>
                </a:rPr>
                <a:t>It becomes challenging to connect with other women due to distance.</a:t>
              </a:r>
            </a:p>
          </p:txBody>
        </p:sp>
        <p:sp>
          <p:nvSpPr>
            <p:cNvPr name="TextBox 14" id="14"/>
            <p:cNvSpPr txBox="true"/>
            <p:nvPr/>
          </p:nvSpPr>
          <p:spPr>
            <a:xfrm rot="0">
              <a:off x="0" y="-57150"/>
              <a:ext cx="4000812" cy="700617"/>
            </a:xfrm>
            <a:prstGeom prst="rect">
              <a:avLst/>
            </a:prstGeom>
          </p:spPr>
          <p:txBody>
            <a:bodyPr anchor="t" rtlCol="false" tIns="0" lIns="0" bIns="0" rIns="0">
              <a:spAutoFit/>
            </a:bodyPr>
            <a:lstStyle/>
            <a:p>
              <a:pPr algn="ctr">
                <a:lnSpc>
                  <a:spcPts val="4480"/>
                </a:lnSpc>
              </a:pPr>
              <a:r>
                <a:rPr lang="en-US" sz="3200">
                  <a:solidFill>
                    <a:srgbClr val="1B344D"/>
                  </a:solidFill>
                  <a:latin typeface="Nunito Sans Regular Bold"/>
                </a:rPr>
                <a:t>Distance</a:t>
              </a:r>
            </a:p>
          </p:txBody>
        </p:sp>
      </p:grpSp>
      <p:sp>
        <p:nvSpPr>
          <p:cNvPr name="TextBox 15" id="15"/>
          <p:cNvSpPr txBox="true"/>
          <p:nvPr/>
        </p:nvSpPr>
        <p:spPr>
          <a:xfrm rot="0">
            <a:off x="3853104" y="767715"/>
            <a:ext cx="10581792" cy="1072601"/>
          </a:xfrm>
          <a:prstGeom prst="rect">
            <a:avLst/>
          </a:prstGeom>
        </p:spPr>
        <p:txBody>
          <a:bodyPr anchor="t" rtlCol="false" tIns="0" lIns="0" bIns="0" rIns="0">
            <a:spAutoFit/>
          </a:bodyPr>
          <a:lstStyle/>
          <a:p>
            <a:pPr algn="ctr">
              <a:lnSpc>
                <a:spcPts val="8400"/>
              </a:lnSpc>
            </a:pPr>
            <a:r>
              <a:rPr lang="en-US" sz="7000">
                <a:solidFill>
                  <a:srgbClr val="1B344D"/>
                </a:solidFill>
                <a:latin typeface="Nunito Sans Black"/>
              </a:rPr>
              <a:t>The Problem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9FCFF"/>
        </a:solidFill>
      </p:bgPr>
    </p:bg>
    <p:spTree>
      <p:nvGrpSpPr>
        <p:cNvPr id="1" name=""/>
        <p:cNvGrpSpPr/>
        <p:nvPr/>
      </p:nvGrpSpPr>
      <p:grpSpPr>
        <a:xfrm>
          <a:off x="0" y="0"/>
          <a:ext cx="0" cy="0"/>
          <a:chOff x="0" y="0"/>
          <a:chExt cx="0" cy="0"/>
        </a:xfrm>
      </p:grpSpPr>
      <p:grpSp>
        <p:nvGrpSpPr>
          <p:cNvPr name="Group 2" id="2"/>
          <p:cNvGrpSpPr/>
          <p:nvPr/>
        </p:nvGrpSpPr>
        <p:grpSpPr>
          <a:xfrm rot="0">
            <a:off x="1799717" y="6678033"/>
            <a:ext cx="3887987" cy="1707982"/>
            <a:chOff x="0" y="0"/>
            <a:chExt cx="5183982" cy="2277309"/>
          </a:xfrm>
        </p:grpSpPr>
        <p:sp>
          <p:nvSpPr>
            <p:cNvPr name="AutoShape 3" id="3"/>
            <p:cNvSpPr/>
            <p:nvPr/>
          </p:nvSpPr>
          <p:spPr>
            <a:xfrm rot="0">
              <a:off x="0" y="925718"/>
              <a:ext cx="5183982" cy="12700"/>
            </a:xfrm>
            <a:prstGeom prst="rect">
              <a:avLst/>
            </a:prstGeom>
            <a:solidFill>
              <a:srgbClr val="C0F0F7"/>
            </a:solidFill>
          </p:spPr>
        </p:sp>
        <p:sp>
          <p:nvSpPr>
            <p:cNvPr name="TextBox 4" id="4"/>
            <p:cNvSpPr txBox="true"/>
            <p:nvPr/>
          </p:nvSpPr>
          <p:spPr>
            <a:xfrm rot="0">
              <a:off x="0" y="1182569"/>
              <a:ext cx="5183982" cy="1094740"/>
            </a:xfrm>
            <a:prstGeom prst="rect">
              <a:avLst/>
            </a:prstGeom>
          </p:spPr>
          <p:txBody>
            <a:bodyPr anchor="t" rtlCol="false" tIns="0" lIns="0" bIns="0" rIns="0">
              <a:spAutoFit/>
            </a:bodyPr>
            <a:lstStyle/>
            <a:p>
              <a:pPr algn="ctr">
                <a:lnSpc>
                  <a:spcPts val="3359"/>
                </a:lnSpc>
              </a:pPr>
              <a:r>
                <a:rPr lang="en-US" sz="2399">
                  <a:solidFill>
                    <a:srgbClr val="1B344D"/>
                  </a:solidFill>
                  <a:latin typeface="Nunito Sans Regular"/>
                </a:rPr>
                <a:t>Profiles of women with similar fitness interests</a:t>
              </a:r>
            </a:p>
          </p:txBody>
        </p:sp>
        <p:sp>
          <p:nvSpPr>
            <p:cNvPr name="TextBox 5" id="5"/>
            <p:cNvSpPr txBox="true"/>
            <p:nvPr/>
          </p:nvSpPr>
          <p:spPr>
            <a:xfrm rot="0">
              <a:off x="0" y="-57150"/>
              <a:ext cx="5183982" cy="700617"/>
            </a:xfrm>
            <a:prstGeom prst="rect">
              <a:avLst/>
            </a:prstGeom>
          </p:spPr>
          <p:txBody>
            <a:bodyPr anchor="t" rtlCol="false" tIns="0" lIns="0" bIns="0" rIns="0">
              <a:spAutoFit/>
            </a:bodyPr>
            <a:lstStyle/>
            <a:p>
              <a:pPr algn="ctr">
                <a:lnSpc>
                  <a:spcPts val="4480"/>
                </a:lnSpc>
              </a:pPr>
              <a:r>
                <a:rPr lang="en-US" sz="3200">
                  <a:solidFill>
                    <a:srgbClr val="1B344D"/>
                  </a:solidFill>
                  <a:latin typeface="Nunito Sans Regular Bold"/>
                </a:rPr>
                <a:t>Connectivity</a:t>
              </a:r>
            </a:p>
          </p:txBody>
        </p:sp>
      </p:grpSp>
      <p:grpSp>
        <p:nvGrpSpPr>
          <p:cNvPr name="Group 6" id="6"/>
          <p:cNvGrpSpPr/>
          <p:nvPr/>
        </p:nvGrpSpPr>
        <p:grpSpPr>
          <a:xfrm rot="0">
            <a:off x="7200007" y="6678033"/>
            <a:ext cx="3887987" cy="2698582"/>
            <a:chOff x="0" y="0"/>
            <a:chExt cx="5183982" cy="3598109"/>
          </a:xfrm>
        </p:grpSpPr>
        <p:sp>
          <p:nvSpPr>
            <p:cNvPr name="AutoShape 7" id="7"/>
            <p:cNvSpPr/>
            <p:nvPr/>
          </p:nvSpPr>
          <p:spPr>
            <a:xfrm rot="0">
              <a:off x="0" y="1677558"/>
              <a:ext cx="5183982" cy="12700"/>
            </a:xfrm>
            <a:prstGeom prst="rect">
              <a:avLst/>
            </a:prstGeom>
            <a:solidFill>
              <a:srgbClr val="C0F0F7"/>
            </a:solidFill>
          </p:spPr>
        </p:sp>
        <p:sp>
          <p:nvSpPr>
            <p:cNvPr name="TextBox 8" id="8"/>
            <p:cNvSpPr txBox="true"/>
            <p:nvPr/>
          </p:nvSpPr>
          <p:spPr>
            <a:xfrm rot="0">
              <a:off x="0" y="1934409"/>
              <a:ext cx="5183982" cy="1663700"/>
            </a:xfrm>
            <a:prstGeom prst="rect">
              <a:avLst/>
            </a:prstGeom>
          </p:spPr>
          <p:txBody>
            <a:bodyPr anchor="t" rtlCol="false" tIns="0" lIns="0" bIns="0" rIns="0">
              <a:spAutoFit/>
            </a:bodyPr>
            <a:lstStyle/>
            <a:p>
              <a:pPr algn="ctr">
                <a:lnSpc>
                  <a:spcPts val="3359"/>
                </a:lnSpc>
              </a:pPr>
              <a:r>
                <a:rPr lang="en-US" sz="2399">
                  <a:solidFill>
                    <a:srgbClr val="1B344D"/>
                  </a:solidFill>
                  <a:latin typeface="Nunito Sans Regular"/>
                </a:rPr>
                <a:t>Information about fitness centres along with their all-women batch timings</a:t>
              </a:r>
            </a:p>
          </p:txBody>
        </p:sp>
        <p:sp>
          <p:nvSpPr>
            <p:cNvPr name="TextBox 9" id="9"/>
            <p:cNvSpPr txBox="true"/>
            <p:nvPr/>
          </p:nvSpPr>
          <p:spPr>
            <a:xfrm rot="0">
              <a:off x="0" y="-57150"/>
              <a:ext cx="5183982" cy="1452457"/>
            </a:xfrm>
            <a:prstGeom prst="rect">
              <a:avLst/>
            </a:prstGeom>
          </p:spPr>
          <p:txBody>
            <a:bodyPr anchor="t" rtlCol="false" tIns="0" lIns="0" bIns="0" rIns="0">
              <a:spAutoFit/>
            </a:bodyPr>
            <a:lstStyle/>
            <a:p>
              <a:pPr algn="ctr">
                <a:lnSpc>
                  <a:spcPts val="4480"/>
                </a:lnSpc>
              </a:pPr>
              <a:r>
                <a:rPr lang="en-US" sz="3200">
                  <a:solidFill>
                    <a:srgbClr val="1B344D"/>
                  </a:solidFill>
                  <a:latin typeface="Nunito Sans Regular Bold"/>
                </a:rPr>
                <a:t>Exclusive Fitness Centres</a:t>
              </a:r>
            </a:p>
          </p:txBody>
        </p:sp>
      </p:grpSp>
      <p:grpSp>
        <p:nvGrpSpPr>
          <p:cNvPr name="Group 10" id="10"/>
          <p:cNvGrpSpPr/>
          <p:nvPr/>
        </p:nvGrpSpPr>
        <p:grpSpPr>
          <a:xfrm rot="0">
            <a:off x="12600297" y="6678033"/>
            <a:ext cx="3887987" cy="2698582"/>
            <a:chOff x="0" y="0"/>
            <a:chExt cx="5183982" cy="3598109"/>
          </a:xfrm>
        </p:grpSpPr>
        <p:sp>
          <p:nvSpPr>
            <p:cNvPr name="AutoShape 11" id="11"/>
            <p:cNvSpPr/>
            <p:nvPr/>
          </p:nvSpPr>
          <p:spPr>
            <a:xfrm rot="0">
              <a:off x="0" y="1677558"/>
              <a:ext cx="5183982" cy="12700"/>
            </a:xfrm>
            <a:prstGeom prst="rect">
              <a:avLst/>
            </a:prstGeom>
            <a:solidFill>
              <a:srgbClr val="C0F0F7"/>
            </a:solidFill>
          </p:spPr>
        </p:sp>
        <p:sp>
          <p:nvSpPr>
            <p:cNvPr name="TextBox 12" id="12"/>
            <p:cNvSpPr txBox="true"/>
            <p:nvPr/>
          </p:nvSpPr>
          <p:spPr>
            <a:xfrm rot="0">
              <a:off x="0" y="1934409"/>
              <a:ext cx="5183982" cy="1663700"/>
            </a:xfrm>
            <a:prstGeom prst="rect">
              <a:avLst/>
            </a:prstGeom>
          </p:spPr>
          <p:txBody>
            <a:bodyPr anchor="t" rtlCol="false" tIns="0" lIns="0" bIns="0" rIns="0">
              <a:spAutoFit/>
            </a:bodyPr>
            <a:lstStyle/>
            <a:p>
              <a:pPr algn="ctr">
                <a:lnSpc>
                  <a:spcPts val="3359"/>
                </a:lnSpc>
              </a:pPr>
              <a:r>
                <a:rPr lang="en-US" sz="2399">
                  <a:solidFill>
                    <a:srgbClr val="1B344D"/>
                  </a:solidFill>
                  <a:latin typeface="Nunito Sans Regular"/>
                </a:rPr>
                <a:t>Locality mention in profiles and centres enables better short-listing</a:t>
              </a:r>
            </a:p>
          </p:txBody>
        </p:sp>
        <p:sp>
          <p:nvSpPr>
            <p:cNvPr name="TextBox 13" id="13"/>
            <p:cNvSpPr txBox="true"/>
            <p:nvPr/>
          </p:nvSpPr>
          <p:spPr>
            <a:xfrm rot="0">
              <a:off x="0" y="-57150"/>
              <a:ext cx="5183982" cy="1452457"/>
            </a:xfrm>
            <a:prstGeom prst="rect">
              <a:avLst/>
            </a:prstGeom>
          </p:spPr>
          <p:txBody>
            <a:bodyPr anchor="t" rtlCol="false" tIns="0" lIns="0" bIns="0" rIns="0">
              <a:spAutoFit/>
            </a:bodyPr>
            <a:lstStyle/>
            <a:p>
              <a:pPr algn="ctr">
                <a:lnSpc>
                  <a:spcPts val="4480"/>
                </a:lnSpc>
              </a:pPr>
              <a:r>
                <a:rPr lang="en-US" sz="3200">
                  <a:solidFill>
                    <a:srgbClr val="1B344D"/>
                  </a:solidFill>
                  <a:latin typeface="Nunito Sans Regular Bold"/>
                </a:rPr>
                <a:t>Nearby Profiles and Centres</a:t>
              </a:r>
            </a:p>
          </p:txBody>
        </p:sp>
      </p:grpSp>
      <p:pic>
        <p:nvPicPr>
          <p:cNvPr name="Picture 14" id="14"/>
          <p:cNvPicPr>
            <a:picLocks noChangeAspect="true"/>
          </p:cNvPicPr>
          <p:nvPr/>
        </p:nvPicPr>
        <p:blipFill>
          <a:blip r:embed="rId2"/>
          <a:srcRect l="0" t="0" r="0" b="0"/>
          <a:stretch>
            <a:fillRect/>
          </a:stretch>
        </p:blipFill>
        <p:spPr>
          <a:xfrm flipH="false" flipV="false" rot="0">
            <a:off x="16102992" y="8348676"/>
            <a:ext cx="2185008" cy="2185008"/>
          </a:xfrm>
          <a:prstGeom prst="rect">
            <a:avLst/>
          </a:prstGeom>
        </p:spPr>
      </p:pic>
      <p:pic>
        <p:nvPicPr>
          <p:cNvPr name="Picture 15" id="15"/>
          <p:cNvPicPr>
            <a:picLocks noChangeAspect="true"/>
          </p:cNvPicPr>
          <p:nvPr/>
        </p:nvPicPr>
        <p:blipFill>
          <a:blip r:embed="rId3"/>
          <a:srcRect l="0" t="0" r="0" b="3829"/>
          <a:stretch>
            <a:fillRect/>
          </a:stretch>
        </p:blipFill>
        <p:spPr>
          <a:xfrm flipH="false" flipV="false" rot="0">
            <a:off x="1799717" y="2212001"/>
            <a:ext cx="3887987" cy="3813652"/>
          </a:xfrm>
          <a:prstGeom prst="rect">
            <a:avLst/>
          </a:prstGeom>
        </p:spPr>
      </p:pic>
      <p:pic>
        <p:nvPicPr>
          <p:cNvPr name="Picture 16" id="16"/>
          <p:cNvPicPr>
            <a:picLocks noChangeAspect="true"/>
          </p:cNvPicPr>
          <p:nvPr/>
        </p:nvPicPr>
        <p:blipFill>
          <a:blip r:embed="rId4"/>
          <a:srcRect l="2013" t="1573" r="1678" b="0"/>
          <a:stretch>
            <a:fillRect/>
          </a:stretch>
        </p:blipFill>
        <p:spPr>
          <a:xfrm flipH="false" flipV="false" rot="0">
            <a:off x="6552270" y="2496186"/>
            <a:ext cx="5183459" cy="3529468"/>
          </a:xfrm>
          <a:prstGeom prst="rect">
            <a:avLst/>
          </a:prstGeom>
        </p:spPr>
      </p:pic>
      <p:pic>
        <p:nvPicPr>
          <p:cNvPr name="Picture 17" id="17"/>
          <p:cNvPicPr>
            <a:picLocks noChangeAspect="true"/>
          </p:cNvPicPr>
          <p:nvPr/>
        </p:nvPicPr>
        <p:blipFill>
          <a:blip r:embed="rId5"/>
          <a:srcRect l="8271" t="0" r="3256" b="12126"/>
          <a:stretch>
            <a:fillRect/>
          </a:stretch>
        </p:blipFill>
        <p:spPr>
          <a:xfrm flipH="false" flipV="false" rot="0">
            <a:off x="12600297" y="2496186"/>
            <a:ext cx="4281348" cy="3529468"/>
          </a:xfrm>
          <a:prstGeom prst="rect">
            <a:avLst/>
          </a:prstGeom>
        </p:spPr>
      </p:pic>
      <p:sp>
        <p:nvSpPr>
          <p:cNvPr name="TextBox 18" id="18"/>
          <p:cNvSpPr txBox="true"/>
          <p:nvPr/>
        </p:nvSpPr>
        <p:spPr>
          <a:xfrm rot="0">
            <a:off x="3627596" y="859155"/>
            <a:ext cx="11032807" cy="993855"/>
          </a:xfrm>
          <a:prstGeom prst="rect">
            <a:avLst/>
          </a:prstGeom>
        </p:spPr>
        <p:txBody>
          <a:bodyPr anchor="t" rtlCol="false" tIns="0" lIns="0" bIns="0" rIns="0">
            <a:spAutoFit/>
          </a:bodyPr>
          <a:lstStyle/>
          <a:p>
            <a:pPr algn="ctr">
              <a:lnSpc>
                <a:spcPts val="7800"/>
              </a:lnSpc>
            </a:pPr>
            <a:r>
              <a:rPr lang="en-US" sz="6500">
                <a:solidFill>
                  <a:srgbClr val="1B344D"/>
                </a:solidFill>
                <a:latin typeface="Nunito Sans Bold"/>
              </a:rPr>
              <a:t>The Solution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9FCFF"/>
        </a:solidFill>
      </p:bgPr>
    </p:bg>
    <p:spTree>
      <p:nvGrpSpPr>
        <p:cNvPr id="1" name=""/>
        <p:cNvGrpSpPr/>
        <p:nvPr/>
      </p:nvGrpSpPr>
      <p:grpSpPr>
        <a:xfrm>
          <a:off x="0" y="0"/>
          <a:ext cx="0" cy="0"/>
          <a:chOff x="0" y="0"/>
          <a:chExt cx="0" cy="0"/>
        </a:xfrm>
      </p:grpSpPr>
      <p:sp>
        <p:nvSpPr>
          <p:cNvPr name="AutoShape 2" id="2"/>
          <p:cNvSpPr/>
          <p:nvPr/>
        </p:nvSpPr>
        <p:spPr>
          <a:xfrm rot="0">
            <a:off x="6515127" y="1028700"/>
            <a:ext cx="9525" cy="8229600"/>
          </a:xfrm>
          <a:prstGeom prst="rect">
            <a:avLst/>
          </a:prstGeom>
          <a:solidFill>
            <a:srgbClr val="C0F0F7"/>
          </a:solidFill>
        </p:spPr>
      </p:sp>
      <p:grpSp>
        <p:nvGrpSpPr>
          <p:cNvPr name="Group 3" id="3"/>
          <p:cNvGrpSpPr/>
          <p:nvPr/>
        </p:nvGrpSpPr>
        <p:grpSpPr>
          <a:xfrm rot="0">
            <a:off x="8098520" y="1656186"/>
            <a:ext cx="8589341" cy="6017645"/>
            <a:chOff x="0" y="0"/>
            <a:chExt cx="11452454" cy="8023526"/>
          </a:xfrm>
        </p:grpSpPr>
        <p:sp>
          <p:nvSpPr>
            <p:cNvPr name="AutoShape 4" id="4"/>
            <p:cNvSpPr/>
            <p:nvPr/>
          </p:nvSpPr>
          <p:spPr>
            <a:xfrm rot="0">
              <a:off x="0" y="2646488"/>
              <a:ext cx="11452454" cy="12860"/>
            </a:xfrm>
            <a:prstGeom prst="rect">
              <a:avLst/>
            </a:prstGeom>
            <a:solidFill>
              <a:srgbClr val="C0F0F7"/>
            </a:solidFill>
          </p:spPr>
        </p:sp>
        <p:sp>
          <p:nvSpPr>
            <p:cNvPr name="TextBox 5" id="5"/>
            <p:cNvSpPr txBox="true"/>
            <p:nvPr/>
          </p:nvSpPr>
          <p:spPr>
            <a:xfrm rot="0">
              <a:off x="0" y="907515"/>
              <a:ext cx="11452454" cy="1094740"/>
            </a:xfrm>
            <a:prstGeom prst="rect">
              <a:avLst/>
            </a:prstGeom>
          </p:spPr>
          <p:txBody>
            <a:bodyPr anchor="t" rtlCol="false" tIns="0" lIns="0" bIns="0" rIns="0">
              <a:spAutoFit/>
            </a:bodyPr>
            <a:lstStyle/>
            <a:p>
              <a:pPr algn="l">
                <a:lnSpc>
                  <a:spcPts val="3360"/>
                </a:lnSpc>
              </a:pPr>
              <a:r>
                <a:rPr lang="en-US" sz="2399">
                  <a:solidFill>
                    <a:srgbClr val="1B344D"/>
                  </a:solidFill>
                  <a:latin typeface="Nunito Sans Regular"/>
                </a:rPr>
                <a:t>Discover fitness centres along with their timings for all-women batches and obtain their contact information for any queries.</a:t>
              </a:r>
            </a:p>
          </p:txBody>
        </p:sp>
        <p:sp>
          <p:nvSpPr>
            <p:cNvPr name="TextBox 6" id="6"/>
            <p:cNvSpPr txBox="true"/>
            <p:nvPr/>
          </p:nvSpPr>
          <p:spPr>
            <a:xfrm rot="0">
              <a:off x="0" y="-57150"/>
              <a:ext cx="11452454" cy="700617"/>
            </a:xfrm>
            <a:prstGeom prst="rect">
              <a:avLst/>
            </a:prstGeom>
          </p:spPr>
          <p:txBody>
            <a:bodyPr anchor="t" rtlCol="false" tIns="0" lIns="0" bIns="0" rIns="0">
              <a:spAutoFit/>
            </a:bodyPr>
            <a:lstStyle/>
            <a:p>
              <a:pPr>
                <a:lnSpc>
                  <a:spcPts val="4480"/>
                </a:lnSpc>
              </a:pPr>
              <a:r>
                <a:rPr lang="en-US" sz="3200">
                  <a:solidFill>
                    <a:srgbClr val="1B344D"/>
                  </a:solidFill>
                  <a:latin typeface="Nunito Sans Regular Bold"/>
                </a:rPr>
                <a:t>Contact Fitness Centres</a:t>
              </a:r>
            </a:p>
          </p:txBody>
        </p:sp>
        <p:sp>
          <p:nvSpPr>
            <p:cNvPr name="TextBox 7" id="7"/>
            <p:cNvSpPr txBox="true"/>
            <p:nvPr/>
          </p:nvSpPr>
          <p:spPr>
            <a:xfrm rot="0">
              <a:off x="0" y="4211097"/>
              <a:ext cx="11452454" cy="1094740"/>
            </a:xfrm>
            <a:prstGeom prst="rect">
              <a:avLst/>
            </a:prstGeom>
          </p:spPr>
          <p:txBody>
            <a:bodyPr anchor="t" rtlCol="false" tIns="0" lIns="0" bIns="0" rIns="0">
              <a:spAutoFit/>
            </a:bodyPr>
            <a:lstStyle/>
            <a:p>
              <a:pPr algn="l">
                <a:lnSpc>
                  <a:spcPts val="3360"/>
                </a:lnSpc>
              </a:pPr>
              <a:r>
                <a:rPr lang="en-US" sz="2399">
                  <a:solidFill>
                    <a:srgbClr val="1B344D"/>
                  </a:solidFill>
                  <a:latin typeface="Nunito Sans Regular"/>
                </a:rPr>
                <a:t>Browse through various activities available nearby as well as the centres that offer these.</a:t>
              </a:r>
            </a:p>
          </p:txBody>
        </p:sp>
        <p:sp>
          <p:nvSpPr>
            <p:cNvPr name="TextBox 8" id="8"/>
            <p:cNvSpPr txBox="true"/>
            <p:nvPr/>
          </p:nvSpPr>
          <p:spPr>
            <a:xfrm rot="0">
              <a:off x="0" y="3246432"/>
              <a:ext cx="11452454" cy="700617"/>
            </a:xfrm>
            <a:prstGeom prst="rect">
              <a:avLst/>
            </a:prstGeom>
          </p:spPr>
          <p:txBody>
            <a:bodyPr anchor="t" rtlCol="false" tIns="0" lIns="0" bIns="0" rIns="0">
              <a:spAutoFit/>
            </a:bodyPr>
            <a:lstStyle/>
            <a:p>
              <a:pPr>
                <a:lnSpc>
                  <a:spcPts val="4480"/>
                </a:lnSpc>
              </a:pPr>
              <a:r>
                <a:rPr lang="en-US" sz="3200">
                  <a:solidFill>
                    <a:srgbClr val="1B344D"/>
                  </a:solidFill>
                  <a:latin typeface="Nunito Sans Regular Bold"/>
                </a:rPr>
                <a:t>Activities</a:t>
              </a:r>
            </a:p>
          </p:txBody>
        </p:sp>
        <p:sp>
          <p:nvSpPr>
            <p:cNvPr name="TextBox 9" id="9"/>
            <p:cNvSpPr txBox="true"/>
            <p:nvPr/>
          </p:nvSpPr>
          <p:spPr>
            <a:xfrm rot="0">
              <a:off x="0" y="7497746"/>
              <a:ext cx="11452454" cy="525780"/>
            </a:xfrm>
            <a:prstGeom prst="rect">
              <a:avLst/>
            </a:prstGeom>
          </p:spPr>
          <p:txBody>
            <a:bodyPr anchor="t" rtlCol="false" tIns="0" lIns="0" bIns="0" rIns="0">
              <a:spAutoFit/>
            </a:bodyPr>
            <a:lstStyle/>
            <a:p>
              <a:pPr algn="l">
                <a:lnSpc>
                  <a:spcPts val="3359"/>
                </a:lnSpc>
              </a:pPr>
              <a:r>
                <a:rPr lang="en-US" sz="2399">
                  <a:solidFill>
                    <a:srgbClr val="1B344D"/>
                  </a:solidFill>
                  <a:latin typeface="Nunito Sans Regular"/>
                </a:rPr>
                <a:t>Find workout companions with similar fitness interests.</a:t>
              </a:r>
            </a:p>
          </p:txBody>
        </p:sp>
        <p:sp>
          <p:nvSpPr>
            <p:cNvPr name="TextBox 10" id="10"/>
            <p:cNvSpPr txBox="true"/>
            <p:nvPr/>
          </p:nvSpPr>
          <p:spPr>
            <a:xfrm rot="0">
              <a:off x="0" y="6540489"/>
              <a:ext cx="11452454" cy="693208"/>
            </a:xfrm>
            <a:prstGeom prst="rect">
              <a:avLst/>
            </a:prstGeom>
          </p:spPr>
          <p:txBody>
            <a:bodyPr anchor="t" rtlCol="false" tIns="0" lIns="0" bIns="0" rIns="0">
              <a:spAutoFit/>
            </a:bodyPr>
            <a:lstStyle/>
            <a:p>
              <a:pPr>
                <a:lnSpc>
                  <a:spcPts val="4340"/>
                </a:lnSpc>
              </a:pPr>
              <a:r>
                <a:rPr lang="en-US" sz="3100">
                  <a:solidFill>
                    <a:srgbClr val="1B344D"/>
                  </a:solidFill>
                  <a:latin typeface="Nunito Sans Regular Bold"/>
                </a:rPr>
                <a:t>Discover and Connect</a:t>
              </a:r>
            </a:p>
          </p:txBody>
        </p:sp>
        <p:sp>
          <p:nvSpPr>
            <p:cNvPr name="AutoShape 11" id="11"/>
            <p:cNvSpPr/>
            <p:nvPr/>
          </p:nvSpPr>
          <p:spPr>
            <a:xfrm rot="0">
              <a:off x="0" y="5950071"/>
              <a:ext cx="11452454" cy="12860"/>
            </a:xfrm>
            <a:prstGeom prst="rect">
              <a:avLst/>
            </a:prstGeom>
            <a:solidFill>
              <a:srgbClr val="C0F0F7"/>
            </a:solidFill>
          </p:spPr>
        </p:sp>
      </p:grpSp>
      <p:pic>
        <p:nvPicPr>
          <p:cNvPr name="Picture 12" id="12"/>
          <p:cNvPicPr>
            <a:picLocks noChangeAspect="true"/>
          </p:cNvPicPr>
          <p:nvPr/>
        </p:nvPicPr>
        <p:blipFill>
          <a:blip r:embed="rId2"/>
          <a:srcRect l="0" t="0" r="0" b="0"/>
          <a:stretch>
            <a:fillRect/>
          </a:stretch>
        </p:blipFill>
        <p:spPr>
          <a:xfrm flipH="false" flipV="false" rot="0">
            <a:off x="16102992" y="8485836"/>
            <a:ext cx="2185008" cy="2185008"/>
          </a:xfrm>
          <a:prstGeom prst="rect">
            <a:avLst/>
          </a:prstGeom>
        </p:spPr>
      </p:pic>
      <p:pic>
        <p:nvPicPr>
          <p:cNvPr name="Picture 13" id="13"/>
          <p:cNvPicPr>
            <a:picLocks noChangeAspect="true"/>
          </p:cNvPicPr>
          <p:nvPr/>
        </p:nvPicPr>
        <p:blipFill>
          <a:blip r:embed="rId3"/>
          <a:srcRect l="0" t="0" r="0" b="5312"/>
          <a:stretch>
            <a:fillRect/>
          </a:stretch>
        </p:blipFill>
        <p:spPr>
          <a:xfrm flipH="false" flipV="false" rot="0">
            <a:off x="957138" y="4878368"/>
            <a:ext cx="4625649" cy="4379932"/>
          </a:xfrm>
          <a:prstGeom prst="rect">
            <a:avLst/>
          </a:prstGeom>
        </p:spPr>
      </p:pic>
      <p:sp>
        <p:nvSpPr>
          <p:cNvPr name="TextBox 14" id="14"/>
          <p:cNvSpPr txBox="true"/>
          <p:nvPr/>
        </p:nvSpPr>
        <p:spPr>
          <a:xfrm rot="0">
            <a:off x="1028700" y="1019175"/>
            <a:ext cx="4554087" cy="2135677"/>
          </a:xfrm>
          <a:prstGeom prst="rect">
            <a:avLst/>
          </a:prstGeom>
        </p:spPr>
        <p:txBody>
          <a:bodyPr anchor="t" rtlCol="false" tIns="0" lIns="0" bIns="0" rIns="0">
            <a:spAutoFit/>
          </a:bodyPr>
          <a:lstStyle/>
          <a:p>
            <a:pPr algn="l">
              <a:lnSpc>
                <a:spcPts val="8400"/>
              </a:lnSpc>
            </a:pPr>
            <a:r>
              <a:rPr lang="en-US" sz="7000">
                <a:solidFill>
                  <a:srgbClr val="1B344D"/>
                </a:solidFill>
                <a:latin typeface="Nunito Sans Black"/>
              </a:rPr>
              <a:t>The Product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FCFF"/>
        </a:solidFill>
      </p:bgPr>
    </p:bg>
    <p:spTree>
      <p:nvGrpSpPr>
        <p:cNvPr id="1" name=""/>
        <p:cNvGrpSpPr/>
        <p:nvPr/>
      </p:nvGrpSpPr>
      <p:grpSpPr>
        <a:xfrm>
          <a:off x="0" y="0"/>
          <a:ext cx="0" cy="0"/>
          <a:chOff x="0" y="0"/>
          <a:chExt cx="0" cy="0"/>
        </a:xfrm>
      </p:grpSpPr>
      <p:grpSp>
        <p:nvGrpSpPr>
          <p:cNvPr name="Group 2" id="2"/>
          <p:cNvGrpSpPr/>
          <p:nvPr/>
        </p:nvGrpSpPr>
        <p:grpSpPr>
          <a:xfrm rot="0">
            <a:off x="1028700" y="1121330"/>
            <a:ext cx="8589341" cy="2329084"/>
            <a:chOff x="0" y="0"/>
            <a:chExt cx="11452454" cy="3105446"/>
          </a:xfrm>
        </p:grpSpPr>
        <p:sp>
          <p:nvSpPr>
            <p:cNvPr name="TextBox 3" id="3"/>
            <p:cNvSpPr txBox="true"/>
            <p:nvPr/>
          </p:nvSpPr>
          <p:spPr>
            <a:xfrm rot="0">
              <a:off x="0" y="-9525"/>
              <a:ext cx="11452454" cy="1426960"/>
            </a:xfrm>
            <a:prstGeom prst="rect">
              <a:avLst/>
            </a:prstGeom>
          </p:spPr>
          <p:txBody>
            <a:bodyPr anchor="t" rtlCol="false" tIns="0" lIns="0" bIns="0" rIns="0">
              <a:spAutoFit/>
            </a:bodyPr>
            <a:lstStyle/>
            <a:p>
              <a:pPr algn="l">
                <a:lnSpc>
                  <a:spcPts val="8400"/>
                </a:lnSpc>
              </a:pPr>
              <a:r>
                <a:rPr lang="en-US" sz="7000">
                  <a:solidFill>
                    <a:srgbClr val="1B344D"/>
                  </a:solidFill>
                  <a:latin typeface="Nunito Sans Black"/>
                </a:rPr>
                <a:t>Extension</a:t>
              </a:r>
            </a:p>
          </p:txBody>
        </p:sp>
        <p:sp>
          <p:nvSpPr>
            <p:cNvPr name="TextBox 4" id="4"/>
            <p:cNvSpPr txBox="true"/>
            <p:nvPr/>
          </p:nvSpPr>
          <p:spPr>
            <a:xfrm rot="0">
              <a:off x="0" y="1906340"/>
              <a:ext cx="11452454" cy="1199106"/>
            </a:xfrm>
            <a:prstGeom prst="rect">
              <a:avLst/>
            </a:prstGeom>
          </p:spPr>
          <p:txBody>
            <a:bodyPr anchor="t" rtlCol="false" tIns="0" lIns="0" bIns="0" rIns="0">
              <a:spAutoFit/>
            </a:bodyPr>
            <a:lstStyle/>
            <a:p>
              <a:pPr algn="l">
                <a:lnSpc>
                  <a:spcPts val="3640"/>
                </a:lnSpc>
              </a:pPr>
              <a:r>
                <a:rPr lang="en-US" sz="2800" spc="112">
                  <a:solidFill>
                    <a:srgbClr val="1B344D"/>
                  </a:solidFill>
                  <a:latin typeface="Nunito Sans Bold Bold"/>
                </a:rPr>
                <a:t>IDEAS WE PLAN TO IMPLEMENT IN THE FUTURE</a:t>
              </a:r>
            </a:p>
          </p:txBody>
        </p:sp>
      </p:grpSp>
      <p:grpSp>
        <p:nvGrpSpPr>
          <p:cNvPr name="Group 5" id="5"/>
          <p:cNvGrpSpPr/>
          <p:nvPr/>
        </p:nvGrpSpPr>
        <p:grpSpPr>
          <a:xfrm rot="0">
            <a:off x="2155288" y="4728501"/>
            <a:ext cx="3168082" cy="3978742"/>
            <a:chOff x="0" y="0"/>
            <a:chExt cx="4224109" cy="5304990"/>
          </a:xfrm>
        </p:grpSpPr>
        <p:sp>
          <p:nvSpPr>
            <p:cNvPr name="AutoShape 6" id="6"/>
            <p:cNvSpPr/>
            <p:nvPr/>
          </p:nvSpPr>
          <p:spPr>
            <a:xfrm rot="0">
              <a:off x="0" y="1677558"/>
              <a:ext cx="4224109" cy="12700"/>
            </a:xfrm>
            <a:prstGeom prst="rect">
              <a:avLst/>
            </a:prstGeom>
            <a:solidFill>
              <a:srgbClr val="C0F0F7"/>
            </a:solidFill>
          </p:spPr>
        </p:sp>
        <p:sp>
          <p:nvSpPr>
            <p:cNvPr name="TextBox 7" id="7"/>
            <p:cNvSpPr txBox="true"/>
            <p:nvPr/>
          </p:nvSpPr>
          <p:spPr>
            <a:xfrm rot="0">
              <a:off x="0" y="1934409"/>
              <a:ext cx="4224109" cy="3370580"/>
            </a:xfrm>
            <a:prstGeom prst="rect">
              <a:avLst/>
            </a:prstGeom>
          </p:spPr>
          <p:txBody>
            <a:bodyPr anchor="t" rtlCol="false" tIns="0" lIns="0" bIns="0" rIns="0">
              <a:spAutoFit/>
            </a:bodyPr>
            <a:lstStyle/>
            <a:p>
              <a:pPr>
                <a:lnSpc>
                  <a:spcPts val="3359"/>
                </a:lnSpc>
              </a:pPr>
              <a:r>
                <a:rPr lang="en-US" sz="2399">
                  <a:solidFill>
                    <a:srgbClr val="1B344D"/>
                  </a:solidFill>
                  <a:latin typeface="Nunito Sans Regular"/>
                </a:rPr>
                <a:t>User will be able to view profiles and centres near to her current location, instead of just her residence.</a:t>
              </a:r>
            </a:p>
          </p:txBody>
        </p:sp>
        <p:sp>
          <p:nvSpPr>
            <p:cNvPr name="TextBox 8" id="8"/>
            <p:cNvSpPr txBox="true"/>
            <p:nvPr/>
          </p:nvSpPr>
          <p:spPr>
            <a:xfrm rot="0">
              <a:off x="0" y="-57150"/>
              <a:ext cx="4224109" cy="1452457"/>
            </a:xfrm>
            <a:prstGeom prst="rect">
              <a:avLst/>
            </a:prstGeom>
          </p:spPr>
          <p:txBody>
            <a:bodyPr anchor="t" rtlCol="false" tIns="0" lIns="0" bIns="0" rIns="0">
              <a:spAutoFit/>
            </a:bodyPr>
            <a:lstStyle/>
            <a:p>
              <a:pPr>
                <a:lnSpc>
                  <a:spcPts val="4480"/>
                </a:lnSpc>
              </a:pPr>
              <a:r>
                <a:rPr lang="en-US" sz="3200">
                  <a:solidFill>
                    <a:srgbClr val="1B344D"/>
                  </a:solidFill>
                  <a:latin typeface="Nunito Sans Regular Bold"/>
                </a:rPr>
                <a:t>Filter By Location</a:t>
              </a:r>
            </a:p>
          </p:txBody>
        </p:sp>
      </p:grpSp>
      <p:grpSp>
        <p:nvGrpSpPr>
          <p:cNvPr name="Group 9" id="9"/>
          <p:cNvGrpSpPr/>
          <p:nvPr/>
        </p:nvGrpSpPr>
        <p:grpSpPr>
          <a:xfrm rot="0">
            <a:off x="7717520" y="4728501"/>
            <a:ext cx="3168082" cy="3978742"/>
            <a:chOff x="0" y="0"/>
            <a:chExt cx="4224109" cy="5304990"/>
          </a:xfrm>
        </p:grpSpPr>
        <p:sp>
          <p:nvSpPr>
            <p:cNvPr name="AutoShape 10" id="10"/>
            <p:cNvSpPr/>
            <p:nvPr/>
          </p:nvSpPr>
          <p:spPr>
            <a:xfrm rot="0">
              <a:off x="0" y="1677558"/>
              <a:ext cx="4224109" cy="12700"/>
            </a:xfrm>
            <a:prstGeom prst="rect">
              <a:avLst/>
            </a:prstGeom>
            <a:solidFill>
              <a:srgbClr val="C0F0F7"/>
            </a:solidFill>
          </p:spPr>
        </p:sp>
        <p:sp>
          <p:nvSpPr>
            <p:cNvPr name="TextBox 11" id="11"/>
            <p:cNvSpPr txBox="true"/>
            <p:nvPr/>
          </p:nvSpPr>
          <p:spPr>
            <a:xfrm rot="0">
              <a:off x="0" y="1934409"/>
              <a:ext cx="4224109" cy="3370580"/>
            </a:xfrm>
            <a:prstGeom prst="rect">
              <a:avLst/>
            </a:prstGeom>
          </p:spPr>
          <p:txBody>
            <a:bodyPr anchor="t" rtlCol="false" tIns="0" lIns="0" bIns="0" rIns="0">
              <a:spAutoFit/>
            </a:bodyPr>
            <a:lstStyle/>
            <a:p>
              <a:pPr>
                <a:lnSpc>
                  <a:spcPts val="3359"/>
                </a:lnSpc>
              </a:pPr>
              <a:r>
                <a:rPr lang="en-US" sz="2399">
                  <a:solidFill>
                    <a:srgbClr val="1B344D"/>
                  </a:solidFill>
                  <a:latin typeface="Nunito Sans Regular"/>
                </a:rPr>
                <a:t>Since the app is exclusively for women, signup will require linking of Aadhar Card so that misuse can be prevented.</a:t>
              </a:r>
            </a:p>
          </p:txBody>
        </p:sp>
        <p:sp>
          <p:nvSpPr>
            <p:cNvPr name="TextBox 12" id="12"/>
            <p:cNvSpPr txBox="true"/>
            <p:nvPr/>
          </p:nvSpPr>
          <p:spPr>
            <a:xfrm rot="0">
              <a:off x="0" y="-57150"/>
              <a:ext cx="4224109" cy="1452457"/>
            </a:xfrm>
            <a:prstGeom prst="rect">
              <a:avLst/>
            </a:prstGeom>
          </p:spPr>
          <p:txBody>
            <a:bodyPr anchor="t" rtlCol="false" tIns="0" lIns="0" bIns="0" rIns="0">
              <a:spAutoFit/>
            </a:bodyPr>
            <a:lstStyle/>
            <a:p>
              <a:pPr>
                <a:lnSpc>
                  <a:spcPts val="4480"/>
                </a:lnSpc>
              </a:pPr>
              <a:r>
                <a:rPr lang="en-US" sz="3200">
                  <a:solidFill>
                    <a:srgbClr val="1B344D"/>
                  </a:solidFill>
                  <a:latin typeface="Nunito Sans Regular Bold"/>
                </a:rPr>
                <a:t>Prevent Creation of Fake Profiles</a:t>
              </a:r>
            </a:p>
          </p:txBody>
        </p:sp>
      </p:grpSp>
      <p:grpSp>
        <p:nvGrpSpPr>
          <p:cNvPr name="Group 13" id="13"/>
          <p:cNvGrpSpPr/>
          <p:nvPr/>
        </p:nvGrpSpPr>
        <p:grpSpPr>
          <a:xfrm rot="0">
            <a:off x="13279751" y="4728501"/>
            <a:ext cx="3168082" cy="3978742"/>
            <a:chOff x="0" y="0"/>
            <a:chExt cx="4224109" cy="5304990"/>
          </a:xfrm>
        </p:grpSpPr>
        <p:sp>
          <p:nvSpPr>
            <p:cNvPr name="AutoShape 14" id="14"/>
            <p:cNvSpPr/>
            <p:nvPr/>
          </p:nvSpPr>
          <p:spPr>
            <a:xfrm rot="0">
              <a:off x="0" y="1677558"/>
              <a:ext cx="4224109" cy="12700"/>
            </a:xfrm>
            <a:prstGeom prst="rect">
              <a:avLst/>
            </a:prstGeom>
            <a:solidFill>
              <a:srgbClr val="C0F0F7"/>
            </a:solidFill>
          </p:spPr>
        </p:sp>
        <p:sp>
          <p:nvSpPr>
            <p:cNvPr name="TextBox 15" id="15"/>
            <p:cNvSpPr txBox="true"/>
            <p:nvPr/>
          </p:nvSpPr>
          <p:spPr>
            <a:xfrm rot="0">
              <a:off x="0" y="1934409"/>
              <a:ext cx="4224109" cy="3370580"/>
            </a:xfrm>
            <a:prstGeom prst="rect">
              <a:avLst/>
            </a:prstGeom>
          </p:spPr>
          <p:txBody>
            <a:bodyPr anchor="t" rtlCol="false" tIns="0" lIns="0" bIns="0" rIns="0">
              <a:spAutoFit/>
            </a:bodyPr>
            <a:lstStyle/>
            <a:p>
              <a:pPr>
                <a:lnSpc>
                  <a:spcPts val="3359"/>
                </a:lnSpc>
              </a:pPr>
              <a:r>
                <a:rPr lang="en-US" sz="2399">
                  <a:solidFill>
                    <a:srgbClr val="1B344D"/>
                  </a:solidFill>
                  <a:latin typeface="Nunito Sans Regular"/>
                </a:rPr>
                <a:t>The app will provide a platform for women to connect directly without providing their personal contact details.</a:t>
              </a:r>
            </a:p>
          </p:txBody>
        </p:sp>
        <p:sp>
          <p:nvSpPr>
            <p:cNvPr name="TextBox 16" id="16"/>
            <p:cNvSpPr txBox="true"/>
            <p:nvPr/>
          </p:nvSpPr>
          <p:spPr>
            <a:xfrm rot="0">
              <a:off x="0" y="-57150"/>
              <a:ext cx="4224109" cy="1452457"/>
            </a:xfrm>
            <a:prstGeom prst="rect">
              <a:avLst/>
            </a:prstGeom>
          </p:spPr>
          <p:txBody>
            <a:bodyPr anchor="t" rtlCol="false" tIns="0" lIns="0" bIns="0" rIns="0">
              <a:spAutoFit/>
            </a:bodyPr>
            <a:lstStyle/>
            <a:p>
              <a:pPr>
                <a:lnSpc>
                  <a:spcPts val="4480"/>
                </a:lnSpc>
              </a:pPr>
              <a:r>
                <a:rPr lang="en-US" sz="3200">
                  <a:solidFill>
                    <a:srgbClr val="1B344D"/>
                  </a:solidFill>
                  <a:latin typeface="Nunito Sans Regular Bold"/>
                </a:rPr>
                <a:t>Personal Messaging</a:t>
              </a:r>
            </a:p>
          </p:txBody>
        </p:sp>
      </p:grpSp>
      <p:pic>
        <p:nvPicPr>
          <p:cNvPr name="Picture 17" id="1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5400000">
            <a:off x="15357987" y="1118710"/>
            <a:ext cx="1901313" cy="1873658"/>
          </a:xfrm>
          <a:prstGeom prst="rect">
            <a:avLst/>
          </a:prstGeom>
        </p:spPr>
      </p:pic>
      <p:pic>
        <p:nvPicPr>
          <p:cNvPr name="Picture 18" id="18"/>
          <p:cNvPicPr>
            <a:picLocks noChangeAspect="true"/>
          </p:cNvPicPr>
          <p:nvPr/>
        </p:nvPicPr>
        <p:blipFill>
          <a:blip r:embed="rId3"/>
          <a:srcRect l="0" t="0" r="0" b="0"/>
          <a:stretch>
            <a:fillRect/>
          </a:stretch>
        </p:blipFill>
        <p:spPr>
          <a:xfrm flipH="false" flipV="false" rot="0">
            <a:off x="16102992" y="8462976"/>
            <a:ext cx="2185008" cy="2185008"/>
          </a:xfrm>
          <a:prstGeom prst="rect">
            <a:avLst/>
          </a:prstGeom>
        </p:spPr>
      </p:pic>
      <p:sp>
        <p:nvSpPr>
          <p:cNvPr name="TextBox 19" id="19"/>
          <p:cNvSpPr txBox="true"/>
          <p:nvPr/>
        </p:nvSpPr>
        <p:spPr>
          <a:xfrm rot="0">
            <a:off x="1028700" y="4772164"/>
            <a:ext cx="765116" cy="688712"/>
          </a:xfrm>
          <a:prstGeom prst="rect">
            <a:avLst/>
          </a:prstGeom>
        </p:spPr>
        <p:txBody>
          <a:bodyPr anchor="t" rtlCol="false" tIns="0" lIns="0" bIns="0" rIns="0">
            <a:spAutoFit/>
          </a:bodyPr>
          <a:lstStyle/>
          <a:p>
            <a:pPr algn="l">
              <a:lnSpc>
                <a:spcPts val="5400"/>
              </a:lnSpc>
            </a:pPr>
            <a:r>
              <a:rPr lang="en-US" sz="4500">
                <a:solidFill>
                  <a:srgbClr val="1B344D"/>
                </a:solidFill>
                <a:latin typeface="Nunito Sans Black"/>
              </a:rPr>
              <a:t>01</a:t>
            </a:r>
          </a:p>
        </p:txBody>
      </p:sp>
      <p:sp>
        <p:nvSpPr>
          <p:cNvPr name="TextBox 20" id="20"/>
          <p:cNvSpPr txBox="true"/>
          <p:nvPr/>
        </p:nvSpPr>
        <p:spPr>
          <a:xfrm rot="0">
            <a:off x="6590932" y="4772164"/>
            <a:ext cx="765116" cy="688712"/>
          </a:xfrm>
          <a:prstGeom prst="rect">
            <a:avLst/>
          </a:prstGeom>
        </p:spPr>
        <p:txBody>
          <a:bodyPr anchor="t" rtlCol="false" tIns="0" lIns="0" bIns="0" rIns="0">
            <a:spAutoFit/>
          </a:bodyPr>
          <a:lstStyle/>
          <a:p>
            <a:pPr algn="l">
              <a:lnSpc>
                <a:spcPts val="5400"/>
              </a:lnSpc>
            </a:pPr>
            <a:r>
              <a:rPr lang="en-US" sz="4500">
                <a:solidFill>
                  <a:srgbClr val="1B344D"/>
                </a:solidFill>
                <a:latin typeface="Nunito Sans Black"/>
              </a:rPr>
              <a:t>02</a:t>
            </a:r>
          </a:p>
        </p:txBody>
      </p:sp>
      <p:sp>
        <p:nvSpPr>
          <p:cNvPr name="TextBox 21" id="21"/>
          <p:cNvSpPr txBox="true"/>
          <p:nvPr/>
        </p:nvSpPr>
        <p:spPr>
          <a:xfrm rot="0">
            <a:off x="12153163" y="4772164"/>
            <a:ext cx="765116" cy="688712"/>
          </a:xfrm>
          <a:prstGeom prst="rect">
            <a:avLst/>
          </a:prstGeom>
        </p:spPr>
        <p:txBody>
          <a:bodyPr anchor="t" rtlCol="false" tIns="0" lIns="0" bIns="0" rIns="0">
            <a:spAutoFit/>
          </a:bodyPr>
          <a:lstStyle/>
          <a:p>
            <a:pPr algn="l">
              <a:lnSpc>
                <a:spcPts val="5400"/>
              </a:lnSpc>
            </a:pPr>
            <a:r>
              <a:rPr lang="en-US" sz="4500">
                <a:solidFill>
                  <a:srgbClr val="1B344D"/>
                </a:solidFill>
                <a:latin typeface="Nunito Sans Black"/>
              </a:rPr>
              <a:t>03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9FCFF"/>
        </a:solidFill>
      </p:bgPr>
    </p:bg>
    <p:spTree>
      <p:nvGrpSpPr>
        <p:cNvPr id="1" name=""/>
        <p:cNvGrpSpPr/>
        <p:nvPr/>
      </p:nvGrpSpPr>
      <p:grpSpPr>
        <a:xfrm>
          <a:off x="0" y="0"/>
          <a:ext cx="0" cy="0"/>
          <a:chOff x="0" y="0"/>
          <a:chExt cx="0" cy="0"/>
        </a:xfrm>
      </p:grpSpPr>
      <p:grpSp>
        <p:nvGrpSpPr>
          <p:cNvPr name="Group 2" id="2"/>
          <p:cNvGrpSpPr/>
          <p:nvPr/>
        </p:nvGrpSpPr>
        <p:grpSpPr>
          <a:xfrm rot="0">
            <a:off x="3095310" y="1301700"/>
            <a:ext cx="12097380" cy="2156002"/>
            <a:chOff x="0" y="0"/>
            <a:chExt cx="16129840" cy="2874670"/>
          </a:xfrm>
        </p:grpSpPr>
        <p:sp>
          <p:nvSpPr>
            <p:cNvPr name="AutoShape 3" id="3"/>
            <p:cNvSpPr/>
            <p:nvPr/>
          </p:nvSpPr>
          <p:spPr>
            <a:xfrm rot="0">
              <a:off x="0" y="1858893"/>
              <a:ext cx="16129840" cy="12760"/>
            </a:xfrm>
            <a:prstGeom prst="rect">
              <a:avLst/>
            </a:prstGeom>
            <a:solidFill>
              <a:srgbClr val="C0F0F7"/>
            </a:solidFill>
          </p:spPr>
        </p:sp>
        <p:sp>
          <p:nvSpPr>
            <p:cNvPr name="TextBox 4" id="4"/>
            <p:cNvSpPr txBox="true"/>
            <p:nvPr/>
          </p:nvSpPr>
          <p:spPr>
            <a:xfrm rot="0">
              <a:off x="0" y="2284536"/>
              <a:ext cx="16129840" cy="590134"/>
            </a:xfrm>
            <a:prstGeom prst="rect">
              <a:avLst/>
            </a:prstGeom>
          </p:spPr>
          <p:txBody>
            <a:bodyPr anchor="t" rtlCol="false" tIns="0" lIns="0" bIns="0" rIns="0">
              <a:spAutoFit/>
            </a:bodyPr>
            <a:lstStyle/>
            <a:p>
              <a:pPr algn="ctr">
                <a:lnSpc>
                  <a:spcPts val="3640"/>
                </a:lnSpc>
              </a:pPr>
            </a:p>
          </p:txBody>
        </p:sp>
        <p:sp>
          <p:nvSpPr>
            <p:cNvPr name="TextBox 5" id="5"/>
            <p:cNvSpPr txBox="true"/>
            <p:nvPr/>
          </p:nvSpPr>
          <p:spPr>
            <a:xfrm rot="0">
              <a:off x="0" y="0"/>
              <a:ext cx="16129840" cy="1417435"/>
            </a:xfrm>
            <a:prstGeom prst="rect">
              <a:avLst/>
            </a:prstGeom>
          </p:spPr>
          <p:txBody>
            <a:bodyPr anchor="t" rtlCol="false" tIns="0" lIns="0" bIns="0" rIns="0">
              <a:spAutoFit/>
            </a:bodyPr>
            <a:lstStyle/>
            <a:p>
              <a:pPr algn="ctr">
                <a:lnSpc>
                  <a:spcPts val="8399"/>
                </a:lnSpc>
              </a:pPr>
              <a:r>
                <a:rPr lang="en-US" sz="6999">
                  <a:solidFill>
                    <a:srgbClr val="1B344D"/>
                  </a:solidFill>
                  <a:latin typeface="Nunito Sans Black"/>
                </a:rPr>
                <a:t>Team TASK</a:t>
              </a:r>
            </a:p>
          </p:txBody>
        </p:sp>
      </p:grpSp>
      <p:pic>
        <p:nvPicPr>
          <p:cNvPr name="Picture 6" id="6"/>
          <p:cNvPicPr>
            <a:picLocks noChangeAspect="true"/>
          </p:cNvPicPr>
          <p:nvPr/>
        </p:nvPicPr>
        <p:blipFill>
          <a:blip r:embed="rId2"/>
          <a:srcRect l="0" t="0" r="0" b="0"/>
          <a:stretch>
            <a:fillRect/>
          </a:stretch>
        </p:blipFill>
        <p:spPr>
          <a:xfrm flipH="false" flipV="false" rot="0">
            <a:off x="16102992" y="8325816"/>
            <a:ext cx="2185008" cy="2185008"/>
          </a:xfrm>
          <a:prstGeom prst="rect">
            <a:avLst/>
          </a:prstGeom>
        </p:spPr>
      </p:pic>
      <p:pic>
        <p:nvPicPr>
          <p:cNvPr name="Picture 7" id="7"/>
          <p:cNvPicPr>
            <a:picLocks noChangeAspect="true"/>
          </p:cNvPicPr>
          <p:nvPr/>
        </p:nvPicPr>
        <p:blipFill>
          <a:blip r:embed="rId3"/>
          <a:srcRect l="0" t="3296" r="0" b="2788"/>
          <a:stretch>
            <a:fillRect/>
          </a:stretch>
        </p:blipFill>
        <p:spPr>
          <a:xfrm flipH="false" flipV="false" rot="0">
            <a:off x="1290457" y="3698127"/>
            <a:ext cx="3094754" cy="2906448"/>
          </a:xfrm>
          <a:prstGeom prst="rect">
            <a:avLst/>
          </a:prstGeom>
        </p:spPr>
      </p:pic>
      <p:pic>
        <p:nvPicPr>
          <p:cNvPr name="Picture 8" id="8"/>
          <p:cNvPicPr>
            <a:picLocks noChangeAspect="true"/>
          </p:cNvPicPr>
          <p:nvPr/>
        </p:nvPicPr>
        <p:blipFill>
          <a:blip r:embed="rId4"/>
          <a:srcRect l="0" t="2802" r="0" b="2802"/>
          <a:stretch>
            <a:fillRect/>
          </a:stretch>
        </p:blipFill>
        <p:spPr>
          <a:xfrm flipH="false" flipV="false" rot="0">
            <a:off x="5520344" y="3698127"/>
            <a:ext cx="3039286" cy="2906448"/>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9795287" y="3754340"/>
            <a:ext cx="3163481" cy="2906448"/>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14049955" y="3726233"/>
            <a:ext cx="2962661" cy="2962661"/>
          </a:xfrm>
          <a:prstGeom prst="rect">
            <a:avLst/>
          </a:prstGeom>
        </p:spPr>
      </p:pic>
      <p:sp>
        <p:nvSpPr>
          <p:cNvPr name="TextBox 11" id="11"/>
          <p:cNvSpPr txBox="true"/>
          <p:nvPr/>
        </p:nvSpPr>
        <p:spPr>
          <a:xfrm rot="0">
            <a:off x="726512" y="7732317"/>
            <a:ext cx="3887987" cy="481330"/>
          </a:xfrm>
          <a:prstGeom prst="rect">
            <a:avLst/>
          </a:prstGeom>
        </p:spPr>
        <p:txBody>
          <a:bodyPr anchor="t" rtlCol="false" tIns="0" lIns="0" bIns="0" rIns="0">
            <a:spAutoFit/>
          </a:bodyPr>
          <a:lstStyle/>
          <a:p>
            <a:pPr algn="ctr">
              <a:lnSpc>
                <a:spcPts val="3920"/>
              </a:lnSpc>
            </a:pPr>
            <a:r>
              <a:rPr lang="en-US" sz="2800">
                <a:solidFill>
                  <a:srgbClr val="1B344D"/>
                </a:solidFill>
                <a:latin typeface="Nunito Sans Regular Bold"/>
              </a:rPr>
              <a:t>Tirth Patel</a:t>
            </a:r>
          </a:p>
        </p:txBody>
      </p:sp>
      <p:sp>
        <p:nvSpPr>
          <p:cNvPr name="TextBox 12" id="12"/>
          <p:cNvSpPr txBox="true"/>
          <p:nvPr/>
        </p:nvSpPr>
        <p:spPr>
          <a:xfrm rot="0">
            <a:off x="5095993" y="7732317"/>
            <a:ext cx="3887987" cy="481330"/>
          </a:xfrm>
          <a:prstGeom prst="rect">
            <a:avLst/>
          </a:prstGeom>
        </p:spPr>
        <p:txBody>
          <a:bodyPr anchor="t" rtlCol="false" tIns="0" lIns="0" bIns="0" rIns="0">
            <a:spAutoFit/>
          </a:bodyPr>
          <a:lstStyle/>
          <a:p>
            <a:pPr algn="ctr">
              <a:lnSpc>
                <a:spcPts val="3920"/>
              </a:lnSpc>
            </a:pPr>
            <a:r>
              <a:rPr lang="en-US" sz="2800">
                <a:solidFill>
                  <a:srgbClr val="1B344D"/>
                </a:solidFill>
                <a:latin typeface="Nunito Sans Regular Bold"/>
              </a:rPr>
              <a:t>Akriti Dalal</a:t>
            </a:r>
          </a:p>
        </p:txBody>
      </p:sp>
      <p:sp>
        <p:nvSpPr>
          <p:cNvPr name="TextBox 13" id="13"/>
          <p:cNvSpPr txBox="true"/>
          <p:nvPr/>
        </p:nvSpPr>
        <p:spPr>
          <a:xfrm rot="0">
            <a:off x="9433034" y="7763256"/>
            <a:ext cx="3887987" cy="481330"/>
          </a:xfrm>
          <a:prstGeom prst="rect">
            <a:avLst/>
          </a:prstGeom>
        </p:spPr>
        <p:txBody>
          <a:bodyPr anchor="t" rtlCol="false" tIns="0" lIns="0" bIns="0" rIns="0">
            <a:spAutoFit/>
          </a:bodyPr>
          <a:lstStyle/>
          <a:p>
            <a:pPr algn="ctr">
              <a:lnSpc>
                <a:spcPts val="3920"/>
              </a:lnSpc>
            </a:pPr>
            <a:r>
              <a:rPr lang="en-US" sz="2800">
                <a:solidFill>
                  <a:srgbClr val="1B344D"/>
                </a:solidFill>
                <a:latin typeface="Nunito Sans Regular Bold"/>
              </a:rPr>
              <a:t>Sachi Kaushik</a:t>
            </a:r>
          </a:p>
        </p:txBody>
      </p:sp>
      <p:sp>
        <p:nvSpPr>
          <p:cNvPr name="TextBox 14" id="14"/>
          <p:cNvSpPr txBox="true"/>
          <p:nvPr/>
        </p:nvSpPr>
        <p:spPr>
          <a:xfrm rot="0">
            <a:off x="13587292" y="7732317"/>
            <a:ext cx="3887987" cy="481330"/>
          </a:xfrm>
          <a:prstGeom prst="rect">
            <a:avLst/>
          </a:prstGeom>
        </p:spPr>
        <p:txBody>
          <a:bodyPr anchor="t" rtlCol="false" tIns="0" lIns="0" bIns="0" rIns="0">
            <a:spAutoFit/>
          </a:bodyPr>
          <a:lstStyle/>
          <a:p>
            <a:pPr algn="ctr">
              <a:lnSpc>
                <a:spcPts val="3920"/>
              </a:lnSpc>
            </a:pPr>
            <a:r>
              <a:rPr lang="en-US" sz="2800">
                <a:solidFill>
                  <a:srgbClr val="1B344D"/>
                </a:solidFill>
                <a:latin typeface="Nunito Sans Regular Bold"/>
              </a:rPr>
              <a:t>Khushang Thakkar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FCFF"/>
        </a:solidFill>
      </p:bgPr>
    </p:bg>
    <p:spTree>
      <p:nvGrpSpPr>
        <p:cNvPr id="1" name=""/>
        <p:cNvGrpSpPr/>
        <p:nvPr/>
      </p:nvGrpSpPr>
      <p:grpSpPr>
        <a:xfrm>
          <a:off x="0" y="0"/>
          <a:ext cx="0" cy="0"/>
          <a:chOff x="0" y="0"/>
          <a:chExt cx="0" cy="0"/>
        </a:xfrm>
      </p:grpSpPr>
      <p:grpSp>
        <p:nvGrpSpPr>
          <p:cNvPr name="Group 2" id="2"/>
          <p:cNvGrpSpPr/>
          <p:nvPr/>
        </p:nvGrpSpPr>
        <p:grpSpPr>
          <a:xfrm rot="0">
            <a:off x="9144000" y="2206904"/>
            <a:ext cx="7095939" cy="5901206"/>
            <a:chOff x="0" y="0"/>
            <a:chExt cx="9461252" cy="7868274"/>
          </a:xfrm>
        </p:grpSpPr>
        <p:sp>
          <p:nvSpPr>
            <p:cNvPr name="AutoShape 3" id="3"/>
            <p:cNvSpPr/>
            <p:nvPr/>
          </p:nvSpPr>
          <p:spPr>
            <a:xfrm rot="0">
              <a:off x="0" y="1783819"/>
              <a:ext cx="9461252" cy="12752"/>
            </a:xfrm>
            <a:prstGeom prst="rect">
              <a:avLst/>
            </a:prstGeom>
            <a:solidFill>
              <a:srgbClr val="C0F0F7"/>
            </a:solidFill>
          </p:spPr>
        </p:sp>
        <p:sp>
          <p:nvSpPr>
            <p:cNvPr name="TextBox 4" id="4"/>
            <p:cNvSpPr txBox="true"/>
            <p:nvPr/>
          </p:nvSpPr>
          <p:spPr>
            <a:xfrm rot="0">
              <a:off x="0" y="-9525"/>
              <a:ext cx="9461252" cy="1426960"/>
            </a:xfrm>
            <a:prstGeom prst="rect">
              <a:avLst/>
            </a:prstGeom>
          </p:spPr>
          <p:txBody>
            <a:bodyPr anchor="t" rtlCol="false" tIns="0" lIns="0" bIns="0" rIns="0">
              <a:spAutoFit/>
            </a:bodyPr>
            <a:lstStyle/>
            <a:p>
              <a:pPr>
                <a:lnSpc>
                  <a:spcPts val="8400"/>
                </a:lnSpc>
              </a:pPr>
              <a:r>
                <a:rPr lang="en-US" sz="7000">
                  <a:solidFill>
                    <a:srgbClr val="1B344D"/>
                  </a:solidFill>
                  <a:latin typeface="Nunito Sans Black"/>
                </a:rPr>
                <a:t>THANK YOU</a:t>
              </a:r>
            </a:p>
          </p:txBody>
        </p:sp>
        <p:sp>
          <p:nvSpPr>
            <p:cNvPr name="TextBox 5" id="5"/>
            <p:cNvSpPr txBox="true"/>
            <p:nvPr/>
          </p:nvSpPr>
          <p:spPr>
            <a:xfrm rot="0">
              <a:off x="0" y="2639806"/>
              <a:ext cx="9461252" cy="523794"/>
            </a:xfrm>
            <a:prstGeom prst="rect">
              <a:avLst/>
            </a:prstGeom>
          </p:spPr>
          <p:txBody>
            <a:bodyPr anchor="t" rtlCol="false" tIns="0" lIns="0" bIns="0" rIns="0">
              <a:spAutoFit/>
            </a:bodyPr>
            <a:lstStyle/>
            <a:p>
              <a:pPr>
                <a:lnSpc>
                  <a:spcPts val="3359"/>
                </a:lnSpc>
              </a:pPr>
            </a:p>
          </p:txBody>
        </p:sp>
        <p:sp>
          <p:nvSpPr>
            <p:cNvPr name="TextBox 6" id="6"/>
            <p:cNvSpPr txBox="true"/>
            <p:nvPr/>
          </p:nvSpPr>
          <p:spPr>
            <a:xfrm rot="0">
              <a:off x="0" y="7299102"/>
              <a:ext cx="9461252" cy="569172"/>
            </a:xfrm>
            <a:prstGeom prst="rect">
              <a:avLst/>
            </a:prstGeom>
          </p:spPr>
          <p:txBody>
            <a:bodyPr anchor="t" rtlCol="false" tIns="0" lIns="0" bIns="0" rIns="0">
              <a:spAutoFit/>
            </a:bodyPr>
            <a:lstStyle/>
            <a:p>
              <a:pPr algn="l">
                <a:lnSpc>
                  <a:spcPts val="3640"/>
                </a:lnSpc>
              </a:pPr>
              <a:r>
                <a:rPr lang="en-US" sz="2600">
                  <a:solidFill>
                    <a:srgbClr val="1B344D"/>
                  </a:solidFill>
                  <a:latin typeface="Nunito Sans Regular"/>
                </a:rPr>
                <a:t>Team TASK</a:t>
              </a:r>
            </a:p>
          </p:txBody>
        </p:sp>
        <p:sp>
          <p:nvSpPr>
            <p:cNvPr name="TextBox 7" id="7"/>
            <p:cNvSpPr txBox="true"/>
            <p:nvPr/>
          </p:nvSpPr>
          <p:spPr>
            <a:xfrm rot="0">
              <a:off x="0" y="6504829"/>
              <a:ext cx="9461252" cy="666750"/>
            </a:xfrm>
            <a:prstGeom prst="rect">
              <a:avLst/>
            </a:prstGeom>
          </p:spPr>
          <p:txBody>
            <a:bodyPr anchor="t" rtlCol="false" tIns="0" lIns="0" bIns="0" rIns="0">
              <a:spAutoFit/>
            </a:bodyPr>
            <a:lstStyle/>
            <a:p>
              <a:pPr>
                <a:lnSpc>
                  <a:spcPts val="4200"/>
                </a:lnSpc>
              </a:pPr>
              <a:r>
                <a:rPr lang="en-US" sz="3000">
                  <a:solidFill>
                    <a:srgbClr val="1B344D"/>
                  </a:solidFill>
                  <a:latin typeface="Nunito Sans Regular Bold"/>
                </a:rPr>
                <a:t>From</a:t>
              </a: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2157087" y="4658582"/>
            <a:ext cx="4183626" cy="4399607"/>
          </a:xfrm>
          <a:prstGeom prst="rect">
            <a:avLst/>
          </a:prstGeom>
        </p:spPr>
      </p:pic>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71574">
            <a:off x="1820461" y="1543715"/>
            <a:ext cx="5992055" cy="2843502"/>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356757">
            <a:off x="2608344" y="1827582"/>
            <a:ext cx="3995957" cy="3131377"/>
          </a:xfrm>
          <a:prstGeom prst="rect">
            <a:avLst/>
          </a:prstGeom>
        </p:spPr>
      </p:pic>
      <p:pic>
        <p:nvPicPr>
          <p:cNvPr name="Picture 11" id="1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589580" y="6255897"/>
            <a:ext cx="1815718" cy="1204976"/>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16102992" y="8348676"/>
            <a:ext cx="2185008" cy="218500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DAEYq_AWC0w</dc:identifier>
  <dcterms:modified xsi:type="dcterms:W3CDTF">2011-08-01T06:04:30Z</dcterms:modified>
  <cp:revision>1</cp:revision>
  <dc:title>Blue Green Simple Illustrated People Statistics Infographic Education Presentation</dc:title>
</cp:coreProperties>
</file>